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5" r:id="rId7"/>
    <p:sldId id="261" r:id="rId8"/>
    <p:sldId id="263" r:id="rId9"/>
    <p:sldId id="260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6" autoAdjust="0"/>
  </p:normalViewPr>
  <p:slideViewPr>
    <p:cSldViewPr>
      <p:cViewPr varScale="1">
        <p:scale>
          <a:sx n="116" d="100"/>
          <a:sy n="116" d="100"/>
        </p:scale>
        <p:origin x="1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359E651-1029-D6FA-AB29-2F7FDEAD86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DA81C43-CC3A-EB99-801F-4A9B37BE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D68BE4B-3B9F-9C14-72A2-EE222D051B7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C84FC48E-1BF4-3BC2-4E23-9F1D740486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1941482-9382-E0F0-0126-6DF101AB95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3DA45CAC-A865-8B9E-58CD-0E92FC575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B21C76E0-DB09-40C7-B5E3-7306C96992C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F48183-4BDB-3AA7-C79D-E9278EF93B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11A20-A57B-4743-B7F8-813A6D86376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F04C76B5-7FE2-4D70-659B-F630E94E66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4CF49A5-172C-C97C-15CA-35D3FA2AD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9D1DFF-3D3E-6236-381D-FCDC89780C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7E3C7-7AFF-4490-B26D-DEC96E444CA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8DED9F3-4DCF-D730-8B6B-B843BDD888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81C9F5A-3CF6-2A64-17CC-FB79823D45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1FFF82-5F08-46E4-34A8-0A8B48F4D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0FBC0-1B43-44C0-ACE7-C55A6ED6F47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4EE54CD-3B06-1B22-8295-83DF04097D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58AA86A-0716-DB98-8F91-3CD08CED0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1BB741-A595-79F7-9CC9-A1640C6104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28841-7A5A-444D-AEB6-75E9A64E379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3FF5124-4786-374F-EE00-7140DFB854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536FAA0-5061-476D-2A13-495519585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3F0667-C980-EE5C-B940-6D54A815A2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338A1-A79A-404A-A10C-1D6D93743E5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AB9E4263-9FAE-797E-4A19-C83AF975C9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5C26264-5BAF-1240-08A1-06D9C78AD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9C4FE5-7A44-57B5-21CD-BEB744BD78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73604-E8DE-40E9-B979-699E8A2F864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A822549-6C84-62F0-05CB-3E35594694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29CEE04-C198-B2B8-CBDD-A84B7D9CD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630C5E-A190-13CD-241E-4DCF6DD168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8C21C-30F9-44E4-B79B-0C117FD97D8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A25E7D3-2636-D51B-FB0E-A78A70C24D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424A728-CA37-51BE-CE71-38FC3CC2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3A8BBB-3FEB-7BE0-0FAE-9B8AFD640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A25CD-936E-40B5-A546-9E165C8496D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B6EC332-D617-D509-E385-1D799B2CA7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BF9AFF2-F5F9-C6FB-82C7-6B2E8CCB0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344FD3-AE6D-D962-133C-9A6291341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7EC6C-5EEC-4821-8812-77F998C18E2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760EA71-067B-106A-936E-CB936F8E0C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691CDDE-972E-A771-FAF1-FB880D64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EA1DF3-038C-5EAE-70A8-ED45F56591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18303-5443-4CF5-B516-69A489CDB31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131F6E8-D4CB-500A-D4E1-4DDBE0C223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A05F051-E4A7-361D-E938-9E8ED667A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CAB752-B8B6-DDC7-107C-46C96E15C6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6BA29-BBA5-4909-83E3-A317E1FDB1E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B9D4450-B345-5E2C-A5A1-E391BD3B03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562EB23-1BC5-4B87-D6A6-47003F47E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EFD851-7D66-ED4C-4C8F-13F877C12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A29C0-6A11-4BBD-990E-D8DD9F99D4E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0A8CC3B-AEF7-DB1D-BA65-1CED14BCBE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C6A9FAE-B4E1-7E1F-CBBB-07BAFC5C4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0DAD08-FD99-BA14-F94B-8195C67F21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64A8B-A451-4DB5-B486-4E5EFE27C3A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5BCFDF1A-59BC-9027-EAD6-6ED3F950A4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3AA5F2F-F13D-A4C4-FE23-521222D3F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EAB7ED3-4013-2F99-FBD2-5FDBD2151BF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0584F84-6545-D16D-191B-A1D6A681E6E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4" name="Freeform 4">
            <a:extLst>
              <a:ext uri="{FF2B5EF4-FFF2-40B4-BE49-F238E27FC236}">
                <a16:creationId xmlns:a16="http://schemas.microsoft.com/office/drawing/2014/main" id="{BAC5D82C-ED15-A1B7-570B-0F17FE6EEE82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C68B5CB-CD20-8C94-EA6E-590832C66A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4D84DF0-A68A-A905-D115-CE31751EE0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15666A-646F-480B-AC2E-2758D76C4E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5D7FBCF-C54B-9869-0C01-65320F87F72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E8CC-C014-4796-9540-5760CC38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E47CD-0A0B-8521-4392-3A916E729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01394-C39F-E8E2-504B-CD792255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D8338-6129-2731-767B-29AAA13D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DA14C-A78A-08D4-8059-7F5C5A73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35712-E803-4BB4-8F56-FC54CD82A1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99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6BA3D-09B5-78D6-8C0B-AA66903A1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23A5B-5545-E8BC-42A0-9D8A1AAD2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680B1-71AE-8335-7724-D564A98E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6897D-C6CE-C396-4C96-FCA866E6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A7BC3-32D4-AD70-D95E-A85901C89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63B30-D81A-43CE-B174-A61238604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920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227A7-BCA9-3CF8-1668-5F52E9BFF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77B76-A05A-518E-DEB4-84C14D250AD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AB5B424D-670D-A1BF-F806-3BFC8D76487C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E4DEB-9D54-5D02-F212-3CC86198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E9D04-AA83-0DBA-0B9E-E5A36ED45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C1E12-EE15-EE21-D8F7-1EB38CA3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5A3708-0324-4854-91B8-C707AD384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25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764B-FD23-D1C1-2437-ED739FC3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F1EA2-CCB9-A9B8-B4F9-C855849688F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8AAB8-65F4-3023-87A8-EF616FBDC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71052-2112-53CA-2CE3-141F8C7A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327AD-1245-3D6B-7CDD-73830A15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DEF2-08D1-BB54-337E-F923763C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0C2990-CA82-42F6-924F-88460CF45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73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1616-78C5-C679-4B99-E0C2A927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CBAB8-776F-0E4A-4F6D-E299D9B46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D5E6E-B7A2-8F6E-3F1A-E21E9E09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54656-B3E4-170B-1C76-380B1528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FB40D-F1B8-38DB-5616-0FE9EE43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4050-4168-4E7E-BCB5-5B775FC58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66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AECB-CC4A-E032-484B-C8784B78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A0D93-5EAD-00AF-3BB5-CC5642519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D5785-70CA-9A87-C37D-A4AD4DC3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1DD1-4B77-79AE-87C4-A77484307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52075-6EB7-22C7-FFB0-670AC80B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F875E-9383-484B-9D82-FD08023D82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9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09910-3D76-B3E7-F1A7-0D2D6F08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32BD-1133-2E2C-9759-5A5387D22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D4865-DFD4-0DD4-6070-D08F12C0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4858C-72C9-C8D7-A5E2-5C0F3373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975E1-071A-4D62-5284-D841F02E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D2182-C2D5-56BF-BD36-6C49AC20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6613F-6595-4CA4-BFE0-9B83DF283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88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B8A44-969E-F6E4-EFDE-BC8A4F9A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3F92F-FD4A-1D69-F429-AB54E48D6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4367B-31C6-C37E-42F4-69B9CF03D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AFF3D-AF46-6951-8583-0E9E8DC41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50132-9B47-AEB9-F503-AD647CA3C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A1E6A-01D3-6480-B38C-0481B780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6229F-EBE9-BD9C-D4FC-7889E6DE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4A792-BD27-812D-2935-C07B58CE9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36DBA-CBB2-4938-86C4-A06FD1598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36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07147-DD4A-85D5-E3C9-95D72FB3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DCAF8-88E1-A421-CCDA-C7D30146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161E7-E47B-9E18-F2D7-16DE9ADE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11EA8-8283-C3E1-E2FB-0E4C36A4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E7005-C23D-4E5A-80F4-0EBD12612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06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467AA-81FA-44E3-7893-72E56074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45430B-D1D2-2B4A-2B87-A4381B67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B4B22-A303-DB5F-05F2-8F3B684B8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F27B0-F87D-456C-8FBD-CECCA8AB1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67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1BA1-A04D-7D4D-554A-6E3C1E75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5A78-D7E4-5237-0A03-DF4C1B12F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D7FC-7A4D-4CE8-B492-634DE9D86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734A6-8D38-4656-0BB7-9EAC44A5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752BE-FD94-6D12-D81D-3166E1A5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ECA59-4271-EDE2-D092-A82C4B37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A65F8-DBC6-4258-9505-B66ED463D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52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9979D-76B0-413B-AB09-3FE9B149B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B325E4-AA86-5F3C-AA75-A686E0175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A6D12-2E34-A675-2940-4AA43D20B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26423-46F1-533F-131C-FE6C5D2F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0D840-752A-79B3-1582-83102C5B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08588-84B8-B1E4-881B-81FE518A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D6198-BBEE-4D86-85E5-C3E8E1116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5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BD04FDB-8555-2459-DAAB-02D081779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46D21B2-C980-E269-2AD6-3102C598A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7CB876C-869E-D971-94D9-B619BF036E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2E1C256-9D7E-6C57-EBC0-69359D4A34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5009C8D-C2B9-6EE2-C2E8-4569C452FD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2BAD0CB3-E1AA-457F-AA30-70DF531CF2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5C8870-C354-2005-A0FE-27CB2778A4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Ocean Motion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4F7156-6E45-E30F-42E8-6F08584595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Part 1: Waves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B6BCC2B2-CD49-5A15-3E34-A8CA289ED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Signature" pitchFamily="2" charset="0"/>
              </a:rPr>
              <a:t>Mr. Coleman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>
            <a:extLst>
              <a:ext uri="{FF2B5EF4-FFF2-40B4-BE49-F238E27FC236}">
                <a16:creationId xmlns:a16="http://schemas.microsoft.com/office/drawing/2014/main" id="{8C5039D3-0E72-7075-8719-89715E1582B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47800"/>
            <a:ext cx="9296400" cy="594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Rectangle 2">
            <a:extLst>
              <a:ext uri="{FF2B5EF4-FFF2-40B4-BE49-F238E27FC236}">
                <a16:creationId xmlns:a16="http://schemas.microsoft.com/office/drawing/2014/main" id="{AC93B7C6-90E7-60AF-D8C4-FFDF7E7B0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 the beach: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F50AA49-3535-D833-81B9-578D0B3898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1143000"/>
          </a:xfrm>
          <a:solidFill>
            <a:schemeClr val="bg1"/>
          </a:solidFill>
          <a:ln w="920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/>
              <a:t>Wavelength decrease and wave height increases as waves approach the shore.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8A1FF7BA-6A8F-248E-ED4A-2AE9B31F1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191000"/>
            <a:ext cx="548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209357BC-8ED2-C7B5-ABC0-CEA9ED2CF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191000"/>
            <a:ext cx="3429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6D7E3A1F-4653-D573-1143-050C8912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1981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Constant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Wavelength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EA4700F1-FC73-6DB8-2EE0-6685F5386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895600"/>
            <a:ext cx="4419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Waves drag against the bottom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and wave length decreases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>
            <a:extLst>
              <a:ext uri="{FF2B5EF4-FFF2-40B4-BE49-F238E27FC236}">
                <a16:creationId xmlns:a16="http://schemas.microsoft.com/office/drawing/2014/main" id="{EBC2A40F-50B7-C4E1-D74D-D546689C072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47800"/>
            <a:ext cx="9144000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4" name="Rectangle 2">
            <a:extLst>
              <a:ext uri="{FF2B5EF4-FFF2-40B4-BE49-F238E27FC236}">
                <a16:creationId xmlns:a16="http://schemas.microsoft.com/office/drawing/2014/main" id="{29667A37-96B1-F5E6-C6D7-B9C6EA70B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 the beach, part 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E005527-1856-F1CC-DEC3-E3990283EB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686800" cy="1676400"/>
          </a:xfrm>
        </p:spPr>
        <p:txBody>
          <a:bodyPr/>
          <a:lstStyle/>
          <a:p>
            <a:r>
              <a:rPr lang="en-US" altLang="en-US" sz="2800"/>
              <a:t>As the wave slows, its crest and trough come closer together.  The top of the wave is not slowed by friction and moves faster than the bottom.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D0A92474-AAAD-37B6-4C88-892B017B5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63000" y="4419600"/>
            <a:ext cx="4648200" cy="1857375"/>
          </a:xfrm>
          <a:prstGeom prst="rect">
            <a:avLst/>
          </a:prstGeom>
          <a:solidFill>
            <a:schemeClr val="bg1">
              <a:alpha val="70000"/>
            </a:schemeClr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top of the wave outruns the bottom and falls over.  This collapsing wave is called a </a:t>
            </a:r>
            <a:r>
              <a:rPr lang="en-US" altLang="en-US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breaker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181 C 0.04809 -0.06829 0.09601 -0.14815 0.1566 -0.13217 C 0.21702 -0.1162 0.29254 0.10903 0.36354 0.10787 C 0.43438 0.10695 0.51632 -0.13333 0.58229 -0.13819 C 0.64792 -0.14329 0.70486 0.06898 0.7573 0.07778 C 0.8099 0.08681 0.84827 -0.08611 0.89792 -0.08426 C 0.94705 -0.08217 0.99931 0.09491 1.054 0.08982 C 1.10868 0.08495 1.16355 -0.10833 1.22587 -0.11435 C 1.2882 -0.12014 1.39497 0.02593 1.42917 0.05394 " pathEditMode="relative" rAng="0" ptsTypes="aaaaaaaaA">
                                      <p:cBhvr>
                                        <p:cTn id="6" dur="3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458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3EEA5F8F-A2A7-E5FA-842E-3D3896242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295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/>
              <a:t>Now we wave goodbye to this part of the lesson,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00C5D3B-F63C-4310-2F91-E04A79254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for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DA34F018-DE82-7D61-3690-9D5FDF27C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>
            <a:extLst>
              <a:ext uri="{FF2B5EF4-FFF2-40B4-BE49-F238E27FC236}">
                <a16:creationId xmlns:a16="http://schemas.microsoft.com/office/drawing/2014/main" id="{3300BEB9-FEB2-28C3-0EA7-9DC5416640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914400"/>
            <a:ext cx="4191000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azooka"/>
              </a:rPr>
              <a:t>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F1F26DC-ACC6-962C-7E28-1FC163E88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2816225"/>
          </a:xfrm>
          <a:solidFill>
            <a:schemeClr val="bg1"/>
          </a:solidFill>
        </p:spPr>
        <p:txBody>
          <a:bodyPr lIns="457200" tIns="320040" rIns="274320" bIns="320040"/>
          <a:lstStyle/>
          <a:p>
            <a:r>
              <a:rPr lang="en-US" altLang="en-US" sz="2800"/>
              <a:t>Why does the Ocean have waves?</a:t>
            </a:r>
          </a:p>
          <a:p>
            <a:r>
              <a:rPr lang="en-US" altLang="en-US" sz="2800"/>
              <a:t>What are the parts of a wave?</a:t>
            </a:r>
          </a:p>
          <a:p>
            <a:r>
              <a:rPr lang="en-US" altLang="en-US" sz="2800"/>
              <a:t>How does water move in a wave?</a:t>
            </a:r>
          </a:p>
          <a:p>
            <a:r>
              <a:rPr lang="en-US" altLang="en-US" sz="2800"/>
              <a:t>What happens when a wave hits a beach?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C62BD79-B7CF-3F7F-F703-32C4B1DFA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84300"/>
          </a:xfrm>
        </p:spPr>
        <p:txBody>
          <a:bodyPr/>
          <a:lstStyle/>
          <a:p>
            <a:r>
              <a:rPr lang="en-US" altLang="en-US"/>
              <a:t>Define wave:	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0E4C10F-FA9E-E061-1A74-E1839FD3F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229600" cy="2667000"/>
          </a:xfrm>
          <a:solidFill>
            <a:schemeClr val="bg1"/>
          </a:solidFill>
          <a:ln w="2540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Wave – a rhythmic movement that carries energy through matter or space.</a:t>
            </a:r>
          </a:p>
          <a:p>
            <a:pPr lvl="1"/>
            <a:r>
              <a:rPr lang="en-US" altLang="en-US" sz="3200"/>
              <a:t> in the ocean, waves move through seawater.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A73BE0A-5A44-1DC6-8E46-912F95F87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altLang="en-US"/>
              <a:t>Parts of a wave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E18A98F1-EC30-C20F-4168-EC3888121A7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219200"/>
            <a:ext cx="7772400" cy="5416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Line 8">
            <a:extLst>
              <a:ext uri="{FF2B5EF4-FFF2-40B4-BE49-F238E27FC236}">
                <a16:creationId xmlns:a16="http://schemas.microsoft.com/office/drawing/2014/main" id="{1DDDEF16-7FFF-6038-FA2F-963D2D6522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C1816C0A-6B1D-F273-FE27-BA02912AC7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37338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AF151ADB-F0C7-A07C-ABD2-40F0A2810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95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Crest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D57C69C7-B54B-8BBB-076E-74ED8E508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72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Crest</a:t>
            </a:r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5F9D83DB-E15B-FDC4-1755-16D83B1679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267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D8373470-4FAF-77B4-E3D5-D15F38859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029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Trough</a:t>
            </a:r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69ACA9BA-F498-5A2B-788A-B81868024E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0480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8FC1DEB8-39C9-D084-F527-A923EB89A4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30480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3" name="Text Box 21">
            <a:extLst>
              <a:ext uri="{FF2B5EF4-FFF2-40B4-BE49-F238E27FC236}">
                <a16:creationId xmlns:a16="http://schemas.microsoft.com/office/drawing/2014/main" id="{40EBF5FE-13A4-870F-0061-00B08E4D8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00"/>
                </a:solidFill>
              </a:rPr>
              <a:t>Wavelength</a:t>
            </a:r>
          </a:p>
        </p:txBody>
      </p:sp>
      <p:sp>
        <p:nvSpPr>
          <p:cNvPr id="8214" name="Line 22">
            <a:extLst>
              <a:ext uri="{FF2B5EF4-FFF2-40B4-BE49-F238E27FC236}">
                <a16:creationId xmlns:a16="http://schemas.microsoft.com/office/drawing/2014/main" id="{7828B0A0-575A-7D80-394B-0D53238114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276600"/>
            <a:ext cx="914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5" name="Line 23">
            <a:extLst>
              <a:ext uri="{FF2B5EF4-FFF2-40B4-BE49-F238E27FC236}">
                <a16:creationId xmlns:a16="http://schemas.microsoft.com/office/drawing/2014/main" id="{764FE3EE-C7D5-4B95-1186-44A73D11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276600"/>
            <a:ext cx="914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6" name="Line 24">
            <a:extLst>
              <a:ext uri="{FF2B5EF4-FFF2-40B4-BE49-F238E27FC236}">
                <a16:creationId xmlns:a16="http://schemas.microsoft.com/office/drawing/2014/main" id="{E68D154F-212E-958B-51FC-CA87F2D47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057400"/>
            <a:ext cx="38100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2CEB27B2-6EF9-50F2-ACF9-BBBBFF21C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098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Wave height</a:t>
            </a:r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3902C329-39AA-9880-3E9C-FC834C50F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14600"/>
            <a:ext cx="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D590DF4C-4F7A-63E2-B13C-E2015E3EBE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057400"/>
            <a:ext cx="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4038422-E6D5-70B3-FF30-7DC33666A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a wave: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8954E91-E3B5-40FF-CBBA-A026A7C74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  <a:solidFill>
            <a:schemeClr val="bg1"/>
          </a:solidFill>
          <a:ln w="79375">
            <a:solidFill>
              <a:srgbClr val="3366FF"/>
            </a:solidFill>
            <a:miter lim="800000"/>
            <a:headEnd/>
            <a:tailEnd/>
          </a:ln>
        </p:spPr>
        <p:txBody>
          <a:bodyPr lIns="182880" tIns="137160" bIns="137160"/>
          <a:lstStyle/>
          <a:p>
            <a:pPr>
              <a:spcBef>
                <a:spcPct val="50000"/>
              </a:spcBef>
            </a:pPr>
            <a:r>
              <a:rPr lang="en-US" altLang="en-US" u="sng"/>
              <a:t>Crest</a:t>
            </a:r>
            <a:r>
              <a:rPr lang="en-US" altLang="en-US"/>
              <a:t> – the highest part of a wave.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Trough</a:t>
            </a:r>
            <a:r>
              <a:rPr lang="en-US" altLang="en-US"/>
              <a:t> – the lowest part of a wave.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Wavelength</a:t>
            </a:r>
            <a:r>
              <a:rPr lang="en-US" altLang="en-US"/>
              <a:t> – the distance between two adjacent crests.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Wave height</a:t>
            </a:r>
            <a:r>
              <a:rPr lang="en-US" altLang="en-US"/>
              <a:t> – the vertical distance between the lowest part and the highest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3CFEA50-EDD4-4ACC-940F-345E80B12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4572000" cy="1384300"/>
          </a:xfrm>
        </p:spPr>
        <p:txBody>
          <a:bodyPr/>
          <a:lstStyle/>
          <a:p>
            <a:r>
              <a:rPr lang="en-US" altLang="en-US"/>
              <a:t>More wave words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AEC8687-4002-E42D-5774-7823572EB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3048000"/>
            <a:ext cx="7620000" cy="1905000"/>
          </a:xfrm>
          <a:solidFill>
            <a:schemeClr val="bg1"/>
          </a:solidFill>
          <a:ln w="95250">
            <a:solidFill>
              <a:srgbClr val="0000FF"/>
            </a:solidFill>
            <a:miter lim="800000"/>
            <a:headEnd/>
            <a:tailEnd/>
          </a:ln>
        </p:spPr>
        <p:txBody>
          <a:bodyPr lIns="182880" tIns="137160" rIns="182880" bIns="137160"/>
          <a:lstStyle/>
          <a:p>
            <a:r>
              <a:rPr lang="en-US" altLang="en-US"/>
              <a:t>But Mr. Coleman, why do we have to learn vocabulary words that aren’t in the book?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3A671583-A643-20C1-909A-5943B22DD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00400"/>
            <a:ext cx="5768975" cy="1711325"/>
          </a:xfrm>
          <a:prstGeom prst="rect">
            <a:avLst/>
          </a:prstGeom>
          <a:solidFill>
            <a:schemeClr val="bg1"/>
          </a:solidFill>
          <a:ln w="952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502920" rIns="548640" bIns="5029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For the FCAT</a:t>
            </a:r>
            <a:r>
              <a:rPr lang="en-US" altLang="en-US" sz="4000" b="1">
                <a:latin typeface="Sprint SF" pitchFamily="2" charset="0"/>
              </a:rPr>
              <a:t>!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416D2A3B-81CE-4BBF-DEF3-79D2B9FD3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8153400" cy="4403725"/>
          </a:xfrm>
          <a:prstGeom prst="rect">
            <a:avLst/>
          </a:prstGeom>
          <a:solidFill>
            <a:schemeClr val="bg1"/>
          </a:solidFill>
          <a:ln w="1016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0" tIns="320040" rIns="274320" bIns="41148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600"/>
              <a:t> </a:t>
            </a:r>
            <a:r>
              <a:rPr lang="en-US" altLang="en-US" sz="3600" u="sng"/>
              <a:t>Frequency</a:t>
            </a:r>
            <a:r>
              <a:rPr lang="en-US" altLang="en-US" sz="3600"/>
              <a:t> – the number of complete waves (or oscillations) that occur over a given period of time.   Usually measured in cycles per second.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600"/>
              <a:t> </a:t>
            </a:r>
            <a:r>
              <a:rPr lang="en-US" altLang="en-US" sz="3600" u="sng"/>
              <a:t>Amplitude</a:t>
            </a:r>
            <a:r>
              <a:rPr lang="en-US" altLang="en-US" sz="3600"/>
              <a:t> – half the wave height </a:t>
            </a:r>
            <a:endParaRPr lang="en-US" altLang="en-US" sz="28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06450E4-81F4-F7B1-0CE0-7D1DBC78F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Most waves caused by wind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6DACD08-4DDE-763B-7124-F03301A37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352800"/>
          </a:xfrm>
          <a:solidFill>
            <a:schemeClr val="bg1"/>
          </a:solidFill>
          <a:ln w="1016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Friction from the wind moving over the water causes the water to move along with the wind.</a:t>
            </a:r>
          </a:p>
          <a:p>
            <a:r>
              <a:rPr lang="en-US" altLang="en-US"/>
              <a:t>If the wind speed is high enough, the water begins to pile up and a wave is formed.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133B144-98BB-8AF8-A123-613B8BD7D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8382000" cy="3505200"/>
          </a:xfrm>
          <a:prstGeom prst="rect">
            <a:avLst/>
          </a:prstGeom>
          <a:noFill/>
          <a:ln w="635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AAED397-FE77-76EC-7175-77F3D0CE9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does water move in a wave?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ABFEFA1-4F3D-0854-BD9F-6F28F6A01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419600"/>
          </a:xfrm>
          <a:solidFill>
            <a:schemeClr val="bg1"/>
          </a:solidFill>
          <a:ln w="2540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Some clues:</a:t>
            </a:r>
          </a:p>
          <a:p>
            <a:r>
              <a:rPr lang="en-US" altLang="en-US"/>
              <a:t>When you were at the beach, you probably noticed that the edge of the water goes back and forth with the waves.</a:t>
            </a:r>
          </a:p>
          <a:p>
            <a:r>
              <a:rPr lang="en-US" altLang="en-US"/>
              <a:t>If you float an object on the ocean, it stays roughly in one place.  It is not pushed forward by the waves.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>
            <a:extLst>
              <a:ext uri="{FF2B5EF4-FFF2-40B4-BE49-F238E27FC236}">
                <a16:creationId xmlns:a16="http://schemas.microsoft.com/office/drawing/2014/main" id="{5BD069D3-00D9-8817-EAD8-94ADFEF080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153400" cy="45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4">
            <a:extLst>
              <a:ext uri="{FF2B5EF4-FFF2-40B4-BE49-F238E27FC236}">
                <a16:creationId xmlns:a16="http://schemas.microsoft.com/office/drawing/2014/main" id="{714AAE22-EAEB-5592-D15E-29EA16079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water moves in a wave: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E36F1D99-1ABF-204C-98D2-D20CEF15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75238"/>
            <a:ext cx="8153400" cy="17827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	Particles of water move around in circles.               	The farther below the surface, the smaller 	the circle.</a:t>
            </a:r>
            <a:endParaRPr lang="en-US" altLang="en-US" sz="900"/>
          </a:p>
          <a:p>
            <a:pPr>
              <a:spcBef>
                <a:spcPct val="50000"/>
              </a:spcBef>
            </a:pPr>
            <a:endParaRPr lang="en-US" altLang="en-US" sz="900"/>
          </a:p>
          <a:p>
            <a:pPr>
              <a:spcBef>
                <a:spcPct val="50000"/>
              </a:spcBef>
            </a:pPr>
            <a:endParaRPr lang="en-US" altLang="en-US" sz="900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4691EFB7-2E79-1C14-2996-C3276A707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7162800" cy="1779588"/>
          </a:xfrm>
          <a:prstGeom prst="rect">
            <a:avLst/>
          </a:prstGeom>
          <a:solidFill>
            <a:srgbClr val="3366FF"/>
          </a:solidFill>
          <a:ln w="7937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20040" bIns="32004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	At a depth about equal to half the 	wavelength, the motion stops.</a:t>
            </a:r>
          </a:p>
          <a:p>
            <a:pPr>
              <a:spcBef>
                <a:spcPct val="50000"/>
              </a:spcBef>
            </a:pPr>
            <a:endParaRPr lang="en-US" altLang="en-US"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497</Words>
  <Application>Microsoft Office PowerPoint</Application>
  <PresentationFormat>On-screen Show (4:3)</PresentationFormat>
  <Paragraphs>67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Tahoma</vt:lpstr>
      <vt:lpstr>Wingdings</vt:lpstr>
      <vt:lpstr>Verdana</vt:lpstr>
      <vt:lpstr>Signature</vt:lpstr>
      <vt:lpstr>Sprint SF</vt:lpstr>
      <vt:lpstr>Ocean</vt:lpstr>
      <vt:lpstr>Ocean Motion</vt:lpstr>
      <vt:lpstr>PowerPoint Presentation</vt:lpstr>
      <vt:lpstr>Define wave: </vt:lpstr>
      <vt:lpstr>Parts of a wave</vt:lpstr>
      <vt:lpstr>Parts of a wave:</vt:lpstr>
      <vt:lpstr>More wave words</vt:lpstr>
      <vt:lpstr>Most waves caused by wind</vt:lpstr>
      <vt:lpstr>How does water move in a wave?</vt:lpstr>
      <vt:lpstr>How water moves in a wave:</vt:lpstr>
      <vt:lpstr>At the beach:</vt:lpstr>
      <vt:lpstr>At the beach, part 2</vt:lpstr>
      <vt:lpstr>PowerPoint Presentation</vt:lpstr>
      <vt:lpstr>PowerPoint Presentation</vt:lpstr>
    </vt:vector>
  </TitlesOfParts>
  <Company>teacher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Motion</dc:title>
  <dc:creator>Raymond M. Coleman</dc:creator>
  <cp:lastModifiedBy>Nayan GRIFFITHS</cp:lastModifiedBy>
  <cp:revision>20</cp:revision>
  <dcterms:created xsi:type="dcterms:W3CDTF">2003-03-19T16:16:42Z</dcterms:created>
  <dcterms:modified xsi:type="dcterms:W3CDTF">2023-06-05T16:07:37Z</dcterms:modified>
</cp:coreProperties>
</file>